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77" r:id="rId5"/>
    <p:sldId id="259" r:id="rId6"/>
    <p:sldId id="260" r:id="rId7"/>
    <p:sldId id="261" r:id="rId8"/>
    <p:sldId id="278" r:id="rId9"/>
    <p:sldId id="279" r:id="rId10"/>
    <p:sldId id="262" r:id="rId11"/>
    <p:sldId id="263" r:id="rId12"/>
    <p:sldId id="268" r:id="rId13"/>
    <p:sldId id="265" r:id="rId14"/>
    <p:sldId id="264" r:id="rId15"/>
    <p:sldId id="276" r:id="rId16"/>
    <p:sldId id="267" r:id="rId17"/>
    <p:sldId id="266" r:id="rId18"/>
    <p:sldId id="270" r:id="rId19"/>
    <p:sldId id="271" r:id="rId20"/>
    <p:sldId id="275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73" r:id="rId3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8"/>
    <p:restoredTop sz="94655"/>
  </p:normalViewPr>
  <p:slideViewPr>
    <p:cSldViewPr snapToGrid="0" snapToObjects="1">
      <p:cViewPr>
        <p:scale>
          <a:sx n="111" d="100"/>
          <a:sy n="111" d="100"/>
        </p:scale>
        <p:origin x="14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datamining.com/" TargetMode="External"/><Relationship Id="rId4" Type="http://schemas.openxmlformats.org/officeDocument/2006/relationships/hyperlink" Target="https://mran.microsoft.com/" TargetMode="External"/><Relationship Id="rId5" Type="http://schemas.openxmlformats.org/officeDocument/2006/relationships/hyperlink" Target="https://msdn.microsoft.com/en-us/microsoft-r/scaler/compare-base-r-scaler-function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Programming in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0" y="6211669"/>
            <a:ext cx="842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David Thole</a:t>
            </a:r>
          </a:p>
          <a:p>
            <a:r>
              <a:rPr lang="en-US" altLang="ja-JP" dirty="0" smtClean="0"/>
              <a:t>Senior Application Developer – College of Pharmacy @ The University of Iowa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683" y="6359211"/>
            <a:ext cx="856094" cy="498789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9429238" y="6390742"/>
            <a:ext cx="221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thedarktrumpet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4775" y="5891953"/>
            <a:ext cx="570080" cy="498789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9443747" y="5928284"/>
            <a:ext cx="239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mtClean="0"/>
              <a:t>dthole@gmail.com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b="1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  <a:endParaRPr lang="en-US" altLang="ja-JP" b="1" dirty="0"/>
          </a:p>
          <a:p>
            <a:r>
              <a:rPr lang="en-US" altLang="ja-JP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31365"/>
              </p:ext>
            </p:extLst>
          </p:nvPr>
        </p:nvGraphicFramePr>
        <p:xfrm>
          <a:off x="838200" y="1709716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Comparison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635275"/>
              </p:ext>
            </p:extLst>
          </p:nvPr>
        </p:nvGraphicFramePr>
        <p:xfrm>
          <a:off x="838200" y="1690688"/>
          <a:ext cx="10515600" cy="3571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</a:t>
                      </a:r>
                      <a:r>
                        <a:rPr kumimoji="1" lang="en-US" altLang="ja-JP" baseline="0" dirty="0" smtClean="0"/>
                        <a:t> Y</a:t>
                      </a:r>
                      <a:endParaRPr kumimoji="1" lang="en-US" altLang="ja-JP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==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32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Common Operations</a:t>
            </a:r>
            <a:endParaRPr kumimoji="1" lang="ja-JP" altLang="en-US" b="1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507539"/>
              </p:ext>
            </p:extLst>
          </p:nvPr>
        </p:nvGraphicFramePr>
        <p:xfrm>
          <a:off x="838200" y="1690688"/>
          <a:ext cx="10515600" cy="2661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summary(x)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Displays summary information (basic statistics)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library(“X”)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Loads a library that’s already installed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</a:t>
                      </a:r>
                      <a:r>
                        <a:rPr kumimoji="1" lang="en-US" altLang="ja-JP" dirty="0" smtClean="0"/>
                        <a:t>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a package from CRAN (or other resource)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help(x)</a:t>
                      </a:r>
                    </a:p>
                    <a:p>
                      <a:r>
                        <a:rPr kumimoji="1" lang="en-US" altLang="ja-JP" dirty="0" smtClean="0"/>
                        <a:t>?x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 help documentation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b="1" dirty="0"/>
              <a:t>CRAN Overview</a:t>
            </a:r>
          </a:p>
          <a:p>
            <a:r>
              <a:rPr lang="en-US" altLang="ja-JP" b="1" dirty="0"/>
              <a:t>Working with 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</a:p>
          <a:p>
            <a:r>
              <a:rPr lang="en-US" altLang="ja-JP" dirty="0" smtClean="0"/>
              <a:t>Plotting </a:t>
            </a:r>
            <a:r>
              <a:rPr lang="en-US" altLang="ja-JP" dirty="0"/>
              <a:t>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740"/>
            <a:ext cx="12192000" cy="533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5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CRAN?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Main package management option for R</a:t>
            </a:r>
          </a:p>
          <a:p>
            <a:pPr lvl="1"/>
            <a:r>
              <a:rPr kumimoji="1" lang="en-US" altLang="ja-JP" dirty="0" smtClean="0"/>
              <a:t>Can install packages system wide, or for the user.</a:t>
            </a:r>
          </a:p>
          <a:p>
            <a:pPr lvl="1"/>
            <a:r>
              <a:rPr lang="en-US" altLang="ja-JP" dirty="0" smtClean="0"/>
              <a:t>Can use </a:t>
            </a:r>
            <a:r>
              <a:rPr lang="en-US" altLang="ja-JP" dirty="0" err="1" smtClean="0"/>
              <a:t>pakrat</a:t>
            </a:r>
            <a:r>
              <a:rPr lang="en-US" altLang="ja-JP" dirty="0" smtClean="0"/>
              <a:t> to keep packages with solution.</a:t>
            </a:r>
          </a:p>
          <a:p>
            <a:pPr lvl="1"/>
            <a:endParaRPr lang="en-US" altLang="ja-JP" dirty="0" smtClean="0"/>
          </a:p>
          <a:p>
            <a:r>
              <a:rPr kumimoji="1" lang="en-US" altLang="ja-JP" dirty="0" smtClean="0"/>
              <a:t>Syntax</a:t>
            </a:r>
          </a:p>
          <a:p>
            <a:endParaRPr kumimoji="1" lang="en-US" altLang="ja-JP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370516"/>
              </p:ext>
            </p:extLst>
          </p:nvPr>
        </p:nvGraphicFramePr>
        <p:xfrm>
          <a:off x="838200" y="4257778"/>
          <a:ext cx="10515600" cy="17373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(“PKG_NAME”)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called PKG_NAME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(c(“PKG_A”, “PKG_B”))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2 packages, PKG_A, PKG_B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install_github</a:t>
                      </a:r>
                      <a:r>
                        <a:rPr kumimoji="1" lang="en-US" altLang="ja-JP" dirty="0" smtClean="0"/>
                        <a:t>(</a:t>
                      </a:r>
                      <a:r>
                        <a:rPr kumimoji="1" lang="mr-IN" altLang="ja-JP" dirty="0" smtClean="0"/>
                        <a:t>…</a:t>
                      </a:r>
                      <a:r>
                        <a:rPr kumimoji="1" lang="en-US" altLang="ja-JP" dirty="0" smtClean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PKG_NAME, from </a:t>
                      </a:r>
                      <a:r>
                        <a:rPr kumimoji="1" lang="en-US" altLang="ja-JP" dirty="0" err="1" smtClean="0"/>
                        <a:t>Github</a:t>
                      </a:r>
                      <a:r>
                        <a:rPr kumimoji="1" lang="en-US" altLang="ja-JP" dirty="0" smtClean="0"/>
                        <a:t>.  Requires </a:t>
                      </a:r>
                      <a:r>
                        <a:rPr kumimoji="1" lang="en-US" altLang="ja-JP" dirty="0" err="1" smtClean="0"/>
                        <a:t>DevTools</a:t>
                      </a:r>
                      <a:r>
                        <a:rPr kumimoji="1" lang="en-US" altLang="ja-JP" smtClean="0"/>
                        <a:t>.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2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b="1" dirty="0"/>
              <a:t>Data </a:t>
            </a:r>
            <a:r>
              <a:rPr lang="en-US" altLang="ja-JP" b="1" dirty="0" smtClean="0"/>
              <a:t>Structures</a:t>
            </a:r>
            <a:endParaRPr lang="en-US" altLang="ja-JP" b="1" dirty="0"/>
          </a:p>
          <a:p>
            <a:r>
              <a:rPr lang="en-US" altLang="ja-JP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960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Data Structures in 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Array/List</a:t>
            </a:r>
          </a:p>
          <a:p>
            <a:pPr lvl="1"/>
            <a:r>
              <a:rPr kumimoji="1" lang="en-US" altLang="ja-JP" dirty="0" smtClean="0"/>
              <a:t>Character/Number/</a:t>
            </a:r>
            <a:r>
              <a:rPr kumimoji="1" lang="en-US" altLang="ja-JP" dirty="0" err="1" smtClean="0"/>
              <a:t>etc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A simple list of elements</a:t>
            </a:r>
            <a:endParaRPr lang="en-US" altLang="ja-JP" dirty="0"/>
          </a:p>
          <a:p>
            <a:r>
              <a:rPr kumimoji="1" lang="en-US" altLang="ja-JP" dirty="0" smtClean="0"/>
              <a:t>Matrix</a:t>
            </a:r>
          </a:p>
          <a:p>
            <a:pPr lvl="1"/>
            <a:r>
              <a:rPr lang="en-US" altLang="ja-JP" dirty="0" smtClean="0"/>
              <a:t>An N-Dimension representation of data</a:t>
            </a:r>
            <a:endParaRPr kumimoji="1" lang="en-US" altLang="ja-JP" dirty="0" smtClean="0"/>
          </a:p>
          <a:p>
            <a:r>
              <a:rPr kumimoji="1" lang="en-US" altLang="ja-JP" dirty="0" smtClean="0"/>
              <a:t>Data Frame</a:t>
            </a:r>
          </a:p>
          <a:p>
            <a:pPr lvl="1"/>
            <a:r>
              <a:rPr lang="en-US" altLang="ja-JP" dirty="0" smtClean="0"/>
              <a:t>Think excel table</a:t>
            </a:r>
            <a:endParaRPr kumimoji="1" lang="en-US" altLang="ja-JP" dirty="0" smtClean="0"/>
          </a:p>
          <a:p>
            <a:r>
              <a:rPr lang="en-US" altLang="ja-JP" dirty="0" smtClean="0"/>
              <a:t>Data Table</a:t>
            </a:r>
          </a:p>
          <a:p>
            <a:pPr lvl="1"/>
            <a:r>
              <a:rPr kumimoji="1" lang="en-US" altLang="ja-JP" dirty="0" smtClean="0"/>
              <a:t>Extension of Data Frame with more methods/attributes/syntax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05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Mini-Introduction to all technologies covered</a:t>
            </a:r>
          </a:p>
          <a:p>
            <a:r>
              <a:rPr lang="en-US" altLang="ja-JP" dirty="0"/>
              <a:t>Simple Operations In R</a:t>
            </a:r>
          </a:p>
          <a:p>
            <a:r>
              <a:rPr lang="en-US" altLang="ja-JP" dirty="0"/>
              <a:t>CRAN Overview</a:t>
            </a:r>
          </a:p>
          <a:p>
            <a:r>
              <a:rPr lang="en-US" altLang="ja-JP" dirty="0"/>
              <a:t>Working with </a:t>
            </a:r>
            <a:r>
              <a:rPr lang="en-US" altLang="ja-JP" dirty="0" smtClean="0"/>
              <a:t>Libraries</a:t>
            </a:r>
          </a:p>
          <a:p>
            <a:r>
              <a:rPr lang="en-US" altLang="ja-JP" dirty="0"/>
              <a:t>Data </a:t>
            </a:r>
            <a:r>
              <a:rPr lang="en-US" altLang="ja-JP" dirty="0" smtClean="0"/>
              <a:t>Structures</a:t>
            </a:r>
            <a:endParaRPr lang="en-US" altLang="ja-JP" dirty="0"/>
          </a:p>
          <a:p>
            <a:r>
              <a:rPr lang="en-US" altLang="ja-JP" b="1" dirty="0"/>
              <a:t>Plotting with GGPlot2</a:t>
            </a:r>
          </a:p>
          <a:p>
            <a:r>
              <a:rPr lang="en-US" altLang="ja-JP" dirty="0"/>
              <a:t>Working with SQL Server R Services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940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95675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04709"/>
            <a:ext cx="10875380" cy="1979523"/>
          </a:xfrm>
        </p:spPr>
        <p:txBody>
          <a:bodyPr>
            <a:normAutofit fontScale="70000" lnSpcReduction="20000"/>
          </a:bodyPr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</a:t>
            </a:r>
            <a:r>
              <a:rPr lang="en-US" altLang="ja-JP" dirty="0" smtClean="0"/>
              <a:t>Meetup</a:t>
            </a:r>
          </a:p>
          <a:p>
            <a:r>
              <a:rPr lang="en-US" altLang="ja-JP" dirty="0" smtClean="0"/>
              <a:t>Worked in both research, administrative, and corporate environments</a:t>
            </a:r>
          </a:p>
          <a:p>
            <a:r>
              <a:rPr lang="en-US" altLang="ja-JP" dirty="0" smtClean="0"/>
              <a:t>Master’s Degree in Computer Science with focus in Knowledge Discovery/Data Mining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81471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4175444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5235987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552597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6000" b="1" dirty="0" smtClean="0">
                <a:solidFill>
                  <a:schemeClr val="accent1"/>
                </a:solidFill>
              </a:rPr>
              <a:t>Demo</a:t>
            </a:r>
            <a:endParaRPr kumimoji="1" lang="ja-JP" altLang="en-US" sz="6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79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69934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2908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6" y="191385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5" y="1924861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Some Multiprocessing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454368" y="2446768"/>
            <a:ext cx="1225769" cy="16837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0"/>
            <a:ext cx="1062860" cy="16727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515299" y="2414874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68969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09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smtClean="0"/>
              <a:t>Architecture </a:t>
            </a:r>
            <a:r>
              <a:rPr lang="en-US" altLang="ja-JP" smtClean="0"/>
              <a:t>continued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2119812" y="1854390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2119812" y="5107216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2119812" y="3472094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06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0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3432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4177" y="2817922"/>
            <a:ext cx="1368540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4177" y="2817922"/>
            <a:ext cx="2853131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4177" y="2817922"/>
            <a:ext cx="4337712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1058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7970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Demos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38200" y="1690688"/>
            <a:ext cx="10686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Demo 1: Example of R interfacing with SQL Server (the standard way)</a:t>
            </a:r>
          </a:p>
          <a:p>
            <a:r>
              <a:rPr lang="en-US" altLang="ja-JP" dirty="0" smtClean="0"/>
              <a:t>Demo 2: Example of R interfacing with SQL Server (Using </a:t>
            </a:r>
            <a:r>
              <a:rPr lang="en-US" altLang="ja-JP" dirty="0" err="1"/>
              <a:t>RevoScaleR</a:t>
            </a:r>
            <a:r>
              <a:rPr lang="en-US" altLang="ja-JP" dirty="0" smtClean="0"/>
              <a:t>) and executing on SQL Server</a:t>
            </a:r>
          </a:p>
          <a:p>
            <a:r>
              <a:rPr kumimoji="1" lang="en-US" altLang="ja-JP" dirty="0" smtClean="0"/>
              <a:t>Demo 3: Running R from within SQL Server (stored procedures and SSMS)</a:t>
            </a:r>
          </a:p>
          <a:p>
            <a:r>
              <a:rPr lang="en-US" altLang="ja-JP" dirty="0" smtClean="0"/>
              <a:t>Demo 4: Simple visualization and introduction to </a:t>
            </a:r>
            <a:r>
              <a:rPr lang="en-US" altLang="ja-JP" dirty="0" err="1" smtClean="0"/>
              <a:t>PowerBI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0955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Resources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cran.r-project.org</a:t>
            </a:r>
            <a:endParaRPr lang="en-US" altLang="ja-JP" dirty="0" smtClean="0"/>
          </a:p>
          <a:p>
            <a:r>
              <a:rPr lang="en-US" altLang="ja-JP" dirty="0">
                <a:hlinkClick r:id="rId3"/>
              </a:rPr>
              <a:t>http://</a:t>
            </a:r>
            <a:r>
              <a:rPr lang="en-US" altLang="ja-JP" dirty="0" smtClean="0">
                <a:hlinkClick r:id="rId3"/>
              </a:rPr>
              <a:t>www.rdatamining.com</a:t>
            </a:r>
            <a:endParaRPr lang="en-US" altLang="ja-JP" dirty="0" smtClean="0"/>
          </a:p>
          <a:p>
            <a:r>
              <a:rPr lang="en-US" altLang="ja-JP" dirty="0" smtClean="0">
                <a:hlinkClick r:id="rId4"/>
              </a:rPr>
              <a:t>https://mran.microsoft.com</a:t>
            </a:r>
            <a:endParaRPr lang="en-US" altLang="ja-JP" dirty="0" smtClean="0"/>
          </a:p>
          <a:p>
            <a:r>
              <a:rPr lang="en-US" altLang="ja-JP" dirty="0" smtClean="0">
                <a:hlinkClick r:id="rId5"/>
              </a:rPr>
              <a:t>https://msdn.microsoft.com/en-us/microsoft-r/scaler/compare-base-r-scaler-functions</a:t>
            </a:r>
            <a:endParaRPr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284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18402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Who will benefit from this?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Primary Audience are people getting into or are into some kind of Data Science work (reporting, graphs, manipulation of data, 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</a:t>
            </a:r>
          </a:p>
          <a:p>
            <a:r>
              <a:rPr lang="en-US" altLang="ja-JP" dirty="0" smtClean="0"/>
              <a:t>Anyone wanting to understand the overall structure of the current state of Microsoft in this area.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9456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</a:t>
            </a:r>
            <a:r>
              <a:rPr lang="en-US" altLang="ja-JP" dirty="0" smtClean="0"/>
              <a:t>Operations In </a:t>
            </a:r>
            <a:r>
              <a:rPr lang="en-US" altLang="ja-JP" dirty="0" smtClean="0"/>
              <a:t>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</a:t>
            </a:r>
            <a:r>
              <a:rPr kumimoji="1" lang="en-US" altLang="ja-JP" dirty="0" smtClean="0"/>
              <a:t>Libraries</a:t>
            </a:r>
          </a:p>
          <a:p>
            <a:r>
              <a:rPr lang="en-US" altLang="ja-JP" dirty="0" smtClean="0"/>
              <a:t>Data Structures</a:t>
            </a:r>
            <a:endParaRPr kumimoji="1" lang="en-US" altLang="ja-JP" dirty="0" smtClean="0"/>
          </a:p>
          <a:p>
            <a:r>
              <a:rPr lang="en-US" altLang="ja-JP" dirty="0" smtClean="0"/>
              <a:t>Plotting </a:t>
            </a:r>
            <a:r>
              <a:rPr lang="en-US" altLang="ja-JP" dirty="0" smtClean="0"/>
              <a:t>with </a:t>
            </a:r>
            <a:r>
              <a:rPr lang="en-US" altLang="ja-JP" dirty="0" smtClean="0"/>
              <a:t>GGPlot2</a:t>
            </a:r>
          </a:p>
          <a:p>
            <a:r>
              <a:rPr kumimoji="1" lang="en-US" altLang="ja-JP" dirty="0" smtClean="0"/>
              <a:t>Working with SQL Server R Services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</a:t>
            </a:r>
            <a:r>
              <a:rPr lang="en-US" altLang="ja-JP" dirty="0" smtClean="0"/>
              <a:t>1993</a:t>
            </a:r>
          </a:p>
          <a:p>
            <a:r>
              <a:rPr lang="en-US" altLang="ja-JP" dirty="0" smtClean="0"/>
              <a:t>Alternative to SAS</a:t>
            </a:r>
          </a:p>
          <a:p>
            <a:r>
              <a:rPr lang="en-US" altLang="ja-JP" dirty="0" smtClean="0"/>
              <a:t>Free and Open Source</a:t>
            </a:r>
            <a:endParaRPr lang="en-US" altLang="ja-JP" dirty="0" smtClean="0"/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>
                <a:hlinkClick r:id="rId2"/>
              </a:rPr>
              <a:t>https://cran.r-project.org</a:t>
            </a:r>
            <a:r>
              <a:rPr lang="en-US" altLang="ja-JP" dirty="0" smtClean="0">
                <a:hlinkClick r:id="rId2"/>
              </a:rPr>
              <a:t>/</a:t>
            </a:r>
            <a:endParaRPr lang="en-US" altLang="ja-JP" dirty="0" smtClean="0"/>
          </a:p>
          <a:p>
            <a:r>
              <a:rPr kumimoji="1" lang="en-US" altLang="ja-JP" dirty="0" smtClean="0"/>
              <a:t>Features:</a:t>
            </a:r>
          </a:p>
          <a:p>
            <a:pPr lvl="1"/>
            <a:r>
              <a:rPr lang="en-US" altLang="ja-JP" dirty="0" smtClean="0"/>
              <a:t>Wide range of IDEs available</a:t>
            </a:r>
          </a:p>
          <a:p>
            <a:pPr lvl="1"/>
            <a:r>
              <a:rPr kumimoji="1" lang="en-US" altLang="ja-JP" dirty="0" smtClean="0"/>
              <a:t>REPL Support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about </a:t>
            </a:r>
            <a:r>
              <a:rPr kumimoji="1" lang="en-US" altLang="ja-JP" dirty="0" smtClean="0"/>
              <a:t>option </a:t>
            </a:r>
            <a:r>
              <a:rPr kumimoji="1" lang="en-US" altLang="ja-JP" dirty="0" smtClean="0"/>
              <a:t>X?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SAS – Much like in R in terms of where the focus of problem solving is at.</a:t>
            </a:r>
          </a:p>
          <a:p>
            <a:r>
              <a:rPr lang="en-US" altLang="ja-JP" dirty="0" smtClean="0"/>
              <a:t>Python – Gaining lots of popularity, and can be used in conjunction with R.</a:t>
            </a:r>
          </a:p>
          <a:p>
            <a:r>
              <a:rPr kumimoji="1" lang="en-US" altLang="ja-JP" dirty="0" err="1" smtClean="0"/>
              <a:t>Javascript</a:t>
            </a:r>
            <a:r>
              <a:rPr kumimoji="1" lang="en-US" altLang="ja-JP" dirty="0" smtClean="0"/>
              <a:t> and D3.js (or the other 20 or so different graphing libraries)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605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about option X?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SAS – Much like in R in terms of where the focus of problem solving is at.</a:t>
            </a:r>
          </a:p>
          <a:p>
            <a:r>
              <a:rPr lang="en-US" altLang="ja-JP" dirty="0" smtClean="0"/>
              <a:t>Python – Gaining lots of popularity, and can be used in conjunction with R.</a:t>
            </a:r>
          </a:p>
          <a:p>
            <a:r>
              <a:rPr kumimoji="1" lang="en-US" altLang="ja-JP" dirty="0" err="1" smtClean="0"/>
              <a:t>Javascript</a:t>
            </a:r>
            <a:r>
              <a:rPr kumimoji="1" lang="en-US" altLang="ja-JP" dirty="0" smtClean="0"/>
              <a:t> and D3.js (or the other 20 or so different graphing libraries)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24628" y="6019512"/>
            <a:ext cx="8092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200" b="1" dirty="0" smtClean="0"/>
              <a:t>USE WHAT WORKS FOR </a:t>
            </a:r>
            <a:r>
              <a:rPr kumimoji="1" lang="en-US" altLang="ja-JP" sz="3200" b="1" smtClean="0"/>
              <a:t>YOUR </a:t>
            </a:r>
            <a:r>
              <a:rPr kumimoji="1" lang="en-US" altLang="ja-JP" sz="3200" b="1" smtClean="0"/>
              <a:t>NEEDS</a:t>
            </a:r>
            <a:endParaRPr kumimoji="1" lang="en-US" altLang="ja-JP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143962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7714</TotalTime>
  <Words>997</Words>
  <Application>Microsoft Macintosh PowerPoint</Application>
  <PresentationFormat>ワイド画面</PresentationFormat>
  <Paragraphs>223</Paragraphs>
  <Slides>30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5" baseType="lpstr">
      <vt:lpstr>Mangal</vt:lpstr>
      <vt:lpstr>Yu Gothic</vt:lpstr>
      <vt:lpstr>Yu Gothic Light</vt:lpstr>
      <vt:lpstr>Arial</vt:lpstr>
      <vt:lpstr>ホワイト</vt:lpstr>
      <vt:lpstr>Programming in R R, Rstudio, Shiny </vt:lpstr>
      <vt:lpstr>A little bit about me...</vt:lpstr>
      <vt:lpstr>Where to get this code?</vt:lpstr>
      <vt:lpstr>Who will benefit from this?</vt:lpstr>
      <vt:lpstr>Structure of this talk</vt:lpstr>
      <vt:lpstr>What is R?</vt:lpstr>
      <vt:lpstr>What is RStudio?</vt:lpstr>
      <vt:lpstr>What about option X?</vt:lpstr>
      <vt:lpstr>What about option X?</vt:lpstr>
      <vt:lpstr>PowerPoint プレゼンテーション</vt:lpstr>
      <vt:lpstr>Simple Arithmetic and Operations with R</vt:lpstr>
      <vt:lpstr>Comparison Operations with R</vt:lpstr>
      <vt:lpstr>Common Operations</vt:lpstr>
      <vt:lpstr>PowerPoint プレゼンテーション</vt:lpstr>
      <vt:lpstr>PowerPoint プレゼンテーション</vt:lpstr>
      <vt:lpstr>What is CRAN?</vt:lpstr>
      <vt:lpstr>PowerPoint プレゼンテーション</vt:lpstr>
      <vt:lpstr>Data Structures in R</vt:lpstr>
      <vt:lpstr>PowerPoint プレゼンテーション</vt:lpstr>
      <vt:lpstr>PowerPoint プレゼンテーション</vt:lpstr>
      <vt:lpstr>What is Microsoft R Open</vt:lpstr>
      <vt:lpstr>Why Revolution/Microsoft R? (IP)</vt:lpstr>
      <vt:lpstr>Microsoft R Open – Architecture</vt:lpstr>
      <vt:lpstr>Microsoft R Open – Architecture continued</vt:lpstr>
      <vt:lpstr>Microsoft R Open Performance</vt:lpstr>
      <vt:lpstr>Deploy R</vt:lpstr>
      <vt:lpstr>RevoScaleR  - A quick note</vt:lpstr>
      <vt:lpstr>Demos</vt:lpstr>
      <vt:lpstr>Resources</vt:lpstr>
      <vt:lpstr>Where to get this code?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Thole, David M</cp:lastModifiedBy>
  <cp:revision>36</cp:revision>
  <dcterms:created xsi:type="dcterms:W3CDTF">2017-06-04T17:46:02Z</dcterms:created>
  <dcterms:modified xsi:type="dcterms:W3CDTF">2017-07-21T16:27:29Z</dcterms:modified>
</cp:coreProperties>
</file>

<file path=docProps/thumbnail.jpeg>
</file>